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260" r:id="rId7"/>
    <p:sldId id="261" r:id="rId8"/>
    <p:sldId id="262" r:id="rId9"/>
    <p:sldId id="263" r:id="rId10"/>
    <p:sldId id="293" r:id="rId11"/>
    <p:sldId id="265" r:id="rId12"/>
    <p:sldId id="266" r:id="rId13"/>
    <p:sldId id="267" r:id="rId14"/>
    <p:sldId id="268" r:id="rId15"/>
    <p:sldId id="274" r:id="rId16"/>
    <p:sldId id="275" r:id="rId17"/>
    <p:sldId id="269" r:id="rId18"/>
    <p:sldId id="276" r:id="rId19"/>
    <p:sldId id="277" r:id="rId20"/>
    <p:sldId id="270" r:id="rId21"/>
    <p:sldId id="271" r:id="rId22"/>
    <p:sldId id="279" r:id="rId23"/>
    <p:sldId id="280" r:id="rId24"/>
    <p:sldId id="282" r:id="rId25"/>
    <p:sldId id="283" r:id="rId26"/>
    <p:sldId id="284" r:id="rId27"/>
    <p:sldId id="285" r:id="rId28"/>
    <p:sldId id="286" r:id="rId29"/>
    <p:sldId id="288" r:id="rId30"/>
    <p:sldId id="289" r:id="rId31"/>
    <p:sldId id="287" r:id="rId32"/>
    <p:sldId id="290" r:id="rId33"/>
    <p:sldId id="291" r:id="rId34"/>
    <p:sldId id="292" r:id="rId3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49" d="100"/>
          <a:sy n="149" d="100"/>
        </p:scale>
        <p:origin x="96" y="3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m Manuel Rincon" userId="db1dc2ad-ee2c-4abb-b9b3-f237512183a1" providerId="ADAL" clId="{1B356E31-967A-4BBC-A45F-0FF48F4580D5}"/>
    <pc:docChg chg="delSld">
      <pc:chgData name="Joam Manuel Rincon" userId="db1dc2ad-ee2c-4abb-b9b3-f237512183a1" providerId="ADAL" clId="{1B356E31-967A-4BBC-A45F-0FF48F4580D5}" dt="2023-06-14T16:53:24.312" v="0" actId="47"/>
      <pc:docMkLst>
        <pc:docMk/>
      </pc:docMkLst>
      <pc:sldChg chg="del">
        <pc:chgData name="Joam Manuel Rincon" userId="db1dc2ad-ee2c-4abb-b9b3-f237512183a1" providerId="ADAL" clId="{1B356E31-967A-4BBC-A45F-0FF48F4580D5}" dt="2023-06-14T16:53:24.312" v="0" actId="47"/>
        <pc:sldMkLst>
          <pc:docMk/>
          <pc:sldMk cId="3969206397" sldId="256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languages/cp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87418"/>
            <a:ext cx="5631542" cy="418060"/>
          </a:xfrm>
        </p:spPr>
        <p:txBody>
          <a:bodyPr>
            <a:normAutofit lnSpcReduction="10000"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3D0AD-E6C8-35B7-E620-8EB0109B8B1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05DF9-54FD-A334-3CB1-71926CF75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4CACAA-6955-DA8F-F9DE-22B775FCB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6475" y="2282031"/>
            <a:ext cx="7639050" cy="3438525"/>
          </a:xfrm>
        </p:spPr>
      </p:pic>
    </p:spTree>
    <p:extLst>
      <p:ext uri="{BB962C8B-B14F-4D97-AF65-F5344CB8AC3E}">
        <p14:creationId xmlns:p14="http://schemas.microsoft.com/office/powerpoint/2010/main" val="1478961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6CA270-3DD5-D650-D40D-EE2C6D17A94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A6D3D-ADB0-D364-2CDD-9FEFDD3A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AF36-C15B-F3DC-9D82-3B73ECA94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83966" cy="3988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dirty="0"/>
              <a:t>Ejecutar los siguientes comandos: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0" dirty="0" err="1">
                <a:effectLst/>
                <a:latin typeface="Roboto Mono" panose="020F0502020204030204" pitchFamily="49" charset="0"/>
              </a:rPr>
              <a:t>pacman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-S mingw-w64-ucrt-x86_64-gcc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0D94D7-4CBE-E239-5493-9E2CC5F2F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501" y="1889544"/>
            <a:ext cx="6867525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85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F1C143-5C77-85D5-F205-FF571B750FF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EA359-A654-00D6-6CE6-31530B566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500" y="1889544"/>
            <a:ext cx="6867525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A6D3D-ADB0-D364-2CDD-9FEFDD3A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AF36-C15B-F3DC-9D82-3B73ECA94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83966" cy="3988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dirty="0"/>
              <a:t>Ejecutar los siguientes comandos: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0" dirty="0" err="1">
                <a:effectLst/>
                <a:latin typeface="Roboto Mono" panose="020F0502020204030204" pitchFamily="49" charset="0"/>
              </a:rPr>
              <a:t>pacman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-S mingw-w64-ucrt-x86_64-gcc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0" dirty="0" err="1">
                <a:effectLst/>
                <a:latin typeface="Roboto Mono" panose="020F0502020204030204" pitchFamily="49" charset="0"/>
              </a:rPr>
              <a:t>pacman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-S --needed base-</a:t>
            </a:r>
            <a:r>
              <a:rPr lang="en-US" sz="2000" b="1" i="0" dirty="0" err="1">
                <a:effectLst/>
                <a:latin typeface="Roboto Mono" panose="020F0502020204030204" pitchFamily="49" charset="0"/>
              </a:rPr>
              <a:t>devel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mingw-w64-x86_64-toolchain</a:t>
            </a:r>
          </a:p>
          <a:p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2234023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F5D732-6EE5-4EF8-9BC8-B4748DA0E72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0CA189-E54F-D939-D332-849F4ED6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500" y="1889544"/>
            <a:ext cx="6867525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A6D3D-ADB0-D364-2CDD-9FEFDD3A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AF36-C15B-F3DC-9D82-3B73ECA94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83966" cy="3988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dirty="0"/>
              <a:t>Ejecutar los siguientes comandos: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0" dirty="0" err="1">
                <a:effectLst/>
                <a:latin typeface="Roboto Mono" panose="020F0502020204030204" pitchFamily="49" charset="0"/>
              </a:rPr>
              <a:t>pacman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-S mingw-w64-ucrt-x86_64-gcc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i="0" dirty="0" err="1">
                <a:effectLst/>
                <a:latin typeface="Roboto Mono" panose="020F0502020204030204" pitchFamily="49" charset="0"/>
              </a:rPr>
              <a:t>pacman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-S --needed base-</a:t>
            </a:r>
            <a:r>
              <a:rPr lang="en-US" sz="2000" b="1" i="0" dirty="0" err="1">
                <a:effectLst/>
                <a:latin typeface="Roboto Mono" panose="020F0502020204030204" pitchFamily="49" charset="0"/>
              </a:rPr>
              <a:t>devel</a:t>
            </a:r>
            <a:r>
              <a:rPr lang="en-US" sz="2000" b="1" i="0" dirty="0">
                <a:effectLst/>
                <a:latin typeface="Roboto Mono" panose="020F0502020204030204" pitchFamily="49" charset="0"/>
              </a:rPr>
              <a:t> mingw-w64-x86_64-toolchain</a:t>
            </a:r>
          </a:p>
          <a:p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2881728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F187F0-C298-8D82-975C-0B8CD1E960D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FAE0-BE3A-72B0-984C-72FDF9025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0891" cy="397481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Abrir propiedades del sistema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23CFB0-AA66-2552-2C5A-E96B7F05E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0" y="1690688"/>
            <a:ext cx="3924300" cy="44577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22E7C1-A6CE-74BA-4140-1648D16B4F5E}"/>
              </a:ext>
            </a:extLst>
          </p:cNvPr>
          <p:cNvSpPr/>
          <p:nvPr/>
        </p:nvSpPr>
        <p:spPr>
          <a:xfrm>
            <a:off x="9782350" y="5201816"/>
            <a:ext cx="1431986" cy="42269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6935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9A26F0-84DD-A5DA-EF55-5EBF0DD757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A08E6-5898-D26B-BDA5-0E5F84D12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147" y="1397977"/>
            <a:ext cx="4819459" cy="45621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FAE0-BE3A-72B0-984C-72FDF9025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0891" cy="397481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Abrir propiedades del sistema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Editar la variable </a:t>
            </a:r>
            <a:r>
              <a:rPr lang="es-MX" i="1" dirty="0" err="1">
                <a:solidFill>
                  <a:srgbClr val="0070C0"/>
                </a:solidFill>
              </a:rPr>
              <a:t>Path</a:t>
            </a:r>
            <a:r>
              <a:rPr lang="es-MX" dirty="0"/>
              <a:t> del usuario</a:t>
            </a:r>
            <a:endParaRPr lang="es-MX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22E7C1-A6CE-74BA-4140-1648D16B4F5E}"/>
              </a:ext>
            </a:extLst>
          </p:cNvPr>
          <p:cNvSpPr/>
          <p:nvPr/>
        </p:nvSpPr>
        <p:spPr>
          <a:xfrm>
            <a:off x="6801757" y="2397069"/>
            <a:ext cx="4364473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3344871-7885-BE72-AA2C-069F8A1D847B}"/>
              </a:ext>
            </a:extLst>
          </p:cNvPr>
          <p:cNvSpPr/>
          <p:nvPr/>
        </p:nvSpPr>
        <p:spPr>
          <a:xfrm>
            <a:off x="9777046" y="3252576"/>
            <a:ext cx="808892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227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5017EE-904F-80E6-BF14-BDF7BE1B933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138057-3C58-AE18-854A-A4CFCDDF8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757" y="1325457"/>
            <a:ext cx="4772271" cy="4524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/>
              <a:t>Instalación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FAE0-BE3A-72B0-984C-72FDF9025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0891" cy="397481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Abrir propiedades del sistema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Editar la variable </a:t>
            </a:r>
            <a:r>
              <a:rPr lang="es-MX" i="1" dirty="0" err="1">
                <a:solidFill>
                  <a:srgbClr val="0070C0"/>
                </a:solidFill>
              </a:rPr>
              <a:t>Path</a:t>
            </a:r>
            <a:r>
              <a:rPr lang="es-MX" dirty="0"/>
              <a:t> del usuario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Agregar la ruta: </a:t>
            </a:r>
          </a:p>
          <a:p>
            <a:pPr marL="0" indent="0">
              <a:buNone/>
            </a:pPr>
            <a:r>
              <a:rPr lang="es-MX" b="1" dirty="0">
                <a:solidFill>
                  <a:srgbClr val="0070C0"/>
                </a:solidFill>
              </a:rPr>
              <a:t>	C:\msys64\mingw64\bin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s-MX" dirty="0"/>
              <a:t>Aceptar y cerrar</a:t>
            </a:r>
          </a:p>
          <a:p>
            <a:pPr marL="0" indent="0">
              <a:buNone/>
            </a:pPr>
            <a:endParaRPr lang="es-MX" b="1" dirty="0">
              <a:solidFill>
                <a:srgbClr val="0070C0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22E7C1-A6CE-74BA-4140-1648D16B4F5E}"/>
              </a:ext>
            </a:extLst>
          </p:cNvPr>
          <p:cNvSpPr/>
          <p:nvPr/>
        </p:nvSpPr>
        <p:spPr>
          <a:xfrm>
            <a:off x="7209692" y="2549950"/>
            <a:ext cx="3138851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3344871-7885-BE72-AA2C-069F8A1D847B}"/>
              </a:ext>
            </a:extLst>
          </p:cNvPr>
          <p:cNvSpPr/>
          <p:nvPr/>
        </p:nvSpPr>
        <p:spPr>
          <a:xfrm>
            <a:off x="10348543" y="1965875"/>
            <a:ext cx="808892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51DA258-0BCB-65B3-9DB5-856CD7DE559D}"/>
              </a:ext>
            </a:extLst>
          </p:cNvPr>
          <p:cNvSpPr/>
          <p:nvPr/>
        </p:nvSpPr>
        <p:spPr>
          <a:xfrm>
            <a:off x="9621715" y="5131682"/>
            <a:ext cx="808892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964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es-MX" sz="4000"/>
              <a:t>Instalación</a:t>
            </a:r>
          </a:p>
        </p:txBody>
      </p:sp>
      <p:pic>
        <p:nvPicPr>
          <p:cNvPr id="5" name="Picture 4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10372E47-45DF-0CF7-E85B-8FF94362F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5" r="-1" b="5966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FAE0-BE3A-72B0-984C-72FDF9025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/>
              <a:t>Verificar instalación</a:t>
            </a:r>
          </a:p>
          <a:p>
            <a:r>
              <a:rPr lang="es-MX" sz="2000" b="1">
                <a:latin typeface="Consolas" panose="020B0609020204030204" pitchFamily="49" charset="0"/>
              </a:rPr>
              <a:t>gcc --version</a:t>
            </a:r>
          </a:p>
          <a:p>
            <a:r>
              <a:rPr lang="es-MX" sz="2000" b="1">
                <a:latin typeface="Consolas" panose="020B0609020204030204" pitchFamily="49" charset="0"/>
              </a:rPr>
              <a:t>g++ --version</a:t>
            </a:r>
          </a:p>
          <a:p>
            <a:r>
              <a:rPr lang="es-MX" sz="2000" b="1">
                <a:latin typeface="Consolas" panose="020B0609020204030204" pitchFamily="49" charset="0"/>
              </a:rPr>
              <a:t>gdb --version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60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indicating a computer software testing process">
            <a:extLst>
              <a:ext uri="{FF2B5EF4-FFF2-40B4-BE49-F238E27FC236}">
                <a16:creationId xmlns:a16="http://schemas.microsoft.com/office/drawing/2014/main" id="{98CA1B85-1254-9ECB-265F-D074F055B7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74C3B7-F979-5AE4-8798-F3CD9B51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644" y="2294792"/>
            <a:ext cx="6601935" cy="37117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</p:txBody>
      </p:sp>
    </p:spTree>
    <p:extLst>
      <p:ext uri="{BB962C8B-B14F-4D97-AF65-F5344CB8AC3E}">
        <p14:creationId xmlns:p14="http://schemas.microsoft.com/office/powerpoint/2010/main" val="1229515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46528B3-90D7-B347-A543-2A16BCD6D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643" y="2294792"/>
            <a:ext cx="6601935" cy="37117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directorio para primer ejemplo</a:t>
            </a:r>
          </a:p>
        </p:txBody>
      </p:sp>
      <p:pic>
        <p:nvPicPr>
          <p:cNvPr id="3" name="Picture 2" descr="image indicating a computer software testing process">
            <a:extLst>
              <a:ext uri="{FF2B5EF4-FFF2-40B4-BE49-F238E27FC236}">
                <a16:creationId xmlns:a16="http://schemas.microsoft.com/office/drawing/2014/main" id="{37E13F2A-558D-BE35-2956-A55D3BA77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44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2F683F-DDFD-52E3-1707-4B8B6E531D7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F2625-6256-6A32-0940-BF4D8834B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MX" dirty="0">
                <a:solidFill>
                  <a:schemeClr val="bg1"/>
                </a:solidFill>
              </a:rPr>
              <a:t>Instalación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94C23-C529-2470-9701-61B357818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s-MX" dirty="0">
                <a:solidFill>
                  <a:schemeClr val="bg1"/>
                </a:solidFill>
              </a:rPr>
              <a:t>Visual Studio </a:t>
            </a:r>
            <a:r>
              <a:rPr lang="es-MX" dirty="0" err="1">
                <a:solidFill>
                  <a:schemeClr val="bg1"/>
                </a:solidFill>
              </a:rPr>
              <a:t>Code</a:t>
            </a:r>
            <a:r>
              <a:rPr lang="es-MX" dirty="0">
                <a:solidFill>
                  <a:schemeClr val="bg1"/>
                </a:solidFill>
              </a:rPr>
              <a:t> &amp; </a:t>
            </a:r>
            <a:r>
              <a:rPr lang="es-MX" sz="2400" dirty="0">
                <a:solidFill>
                  <a:schemeClr val="bg1"/>
                </a:solidFill>
              </a:rPr>
              <a:t>MinGW-x64</a:t>
            </a:r>
            <a:r>
              <a:rPr lang="es-MX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TextBox 3">
            <a:hlinkClick r:id="rId3"/>
            <a:extLst>
              <a:ext uri="{FF2B5EF4-FFF2-40B4-BE49-F238E27FC236}">
                <a16:creationId xmlns:a16="http://schemas.microsoft.com/office/drawing/2014/main" id="{60FDC777-14E3-77F4-90D3-759DC9C3D029}"/>
              </a:ext>
            </a:extLst>
          </p:cNvPr>
          <p:cNvSpPr txBox="1"/>
          <p:nvPr/>
        </p:nvSpPr>
        <p:spPr>
          <a:xfrm>
            <a:off x="5557652" y="5548701"/>
            <a:ext cx="615933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s-MX" dirty="0"/>
              <a:t>Referencia: </a:t>
            </a:r>
            <a:r>
              <a:rPr lang="es-MX" dirty="0">
                <a:solidFill>
                  <a:srgbClr val="0070C0"/>
                </a:solidFill>
              </a:rPr>
              <a:t>https://code.visualstudio.com/docs/languages/cpp</a:t>
            </a:r>
          </a:p>
        </p:txBody>
      </p:sp>
    </p:spTree>
    <p:extLst>
      <p:ext uri="{BB962C8B-B14F-4D97-AF65-F5344CB8AC3E}">
        <p14:creationId xmlns:p14="http://schemas.microsoft.com/office/powerpoint/2010/main" val="28823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indicating a computer software testing process">
            <a:extLst>
              <a:ext uri="{FF2B5EF4-FFF2-40B4-BE49-F238E27FC236}">
                <a16:creationId xmlns:a16="http://schemas.microsoft.com/office/drawing/2014/main" id="{8A711F91-D4A6-D359-DF3D-01E7D84B6D2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A30619-5BF2-091D-4E03-D6BF66F0E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645" y="2294793"/>
            <a:ext cx="6601934" cy="37117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directorio para primer ejemplo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</a:t>
            </a:r>
            <a:r>
              <a:rPr lang="es-MX" sz="2000" i="1" dirty="0">
                <a:solidFill>
                  <a:srgbClr val="0070C0"/>
                </a:solidFill>
              </a:rPr>
              <a:t>Visual Studio </a:t>
            </a:r>
            <a:r>
              <a:rPr lang="es-MX" sz="2000" i="1" dirty="0" err="1">
                <a:solidFill>
                  <a:srgbClr val="0070C0"/>
                </a:solidFill>
              </a:rPr>
              <a:t>Code</a:t>
            </a:r>
            <a:endParaRPr lang="es-MX" sz="2000" i="1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el explorador</a:t>
            </a:r>
            <a:endParaRPr lang="es-MX" sz="2000" i="1" dirty="0">
              <a:solidFill>
                <a:srgbClr val="0070C0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5565525" y="2458244"/>
            <a:ext cx="1151796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BA8C6E-EA80-7393-DC74-5D809206A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1686" y="2625875"/>
            <a:ext cx="2734057" cy="2810267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98232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808768EE-B238-FBB7-563B-446C04CD75F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173B3B-0851-B2C2-610F-B8B3A19A5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832" y="1239716"/>
            <a:ext cx="6754168" cy="47726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directorio para primer ejemplo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</a:t>
            </a:r>
            <a:r>
              <a:rPr lang="es-MX" sz="2000" i="1" dirty="0">
                <a:solidFill>
                  <a:srgbClr val="0070C0"/>
                </a:solidFill>
              </a:rPr>
              <a:t>Visual Studio </a:t>
            </a:r>
            <a:r>
              <a:rPr lang="es-MX" sz="2000" i="1" dirty="0" err="1">
                <a:solidFill>
                  <a:srgbClr val="0070C0"/>
                </a:solidFill>
              </a:rPr>
              <a:t>Code</a:t>
            </a:r>
            <a:endParaRPr lang="es-MX" sz="2000" i="1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el explorador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Seleccionar el directorio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7271232" y="2695636"/>
            <a:ext cx="1151796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7DD740E-5FBB-31F4-0AC8-B2F7C3E02E18}"/>
              </a:ext>
            </a:extLst>
          </p:cNvPr>
          <p:cNvSpPr/>
          <p:nvPr/>
        </p:nvSpPr>
        <p:spPr>
          <a:xfrm>
            <a:off x="9803417" y="5450652"/>
            <a:ext cx="1151796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080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indicating a computer software testing process">
            <a:extLst>
              <a:ext uri="{FF2B5EF4-FFF2-40B4-BE49-F238E27FC236}">
                <a16:creationId xmlns:a16="http://schemas.microsoft.com/office/drawing/2014/main" id="{B5FF3952-13CC-17CE-3E29-D217C0AC8F6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1820FE-8601-42E0-AC4C-0C718223C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2513"/>
            <a:ext cx="6533265" cy="3674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directorio para primer ejemplo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</a:t>
            </a:r>
            <a:r>
              <a:rPr lang="es-MX" sz="2000" i="1" dirty="0">
                <a:solidFill>
                  <a:srgbClr val="0070C0"/>
                </a:solidFill>
              </a:rPr>
              <a:t>Visual Studio </a:t>
            </a:r>
            <a:r>
              <a:rPr lang="es-MX" sz="2000" i="1" dirty="0" err="1">
                <a:solidFill>
                  <a:srgbClr val="0070C0"/>
                </a:solidFill>
              </a:rPr>
              <a:t>Code</a:t>
            </a:r>
            <a:endParaRPr lang="es-MX" sz="2000" i="1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el explorador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Seleccionar el directorio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5647586" y="2537374"/>
            <a:ext cx="1151796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781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indicating a computer software testing process">
            <a:extLst>
              <a:ext uri="{FF2B5EF4-FFF2-40B4-BE49-F238E27FC236}">
                <a16:creationId xmlns:a16="http://schemas.microsoft.com/office/drawing/2014/main" id="{4887FA7E-F08E-525C-07D7-592B37F6226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3CC2C0-39EB-7C32-7B80-226CF4EF1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2513"/>
            <a:ext cx="6533264" cy="3674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un directorio base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directorio para primer ejemplo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</a:t>
            </a:r>
            <a:r>
              <a:rPr lang="es-MX" sz="2000" i="1" dirty="0">
                <a:solidFill>
                  <a:srgbClr val="0070C0"/>
                </a:solidFill>
              </a:rPr>
              <a:t>Visual Studio </a:t>
            </a:r>
            <a:r>
              <a:rPr lang="es-MX" sz="2000" i="1" dirty="0" err="1">
                <a:solidFill>
                  <a:srgbClr val="0070C0"/>
                </a:solidFill>
              </a:rPr>
              <a:t>Code</a:t>
            </a:r>
            <a:endParaRPr lang="es-MX" sz="2000" i="1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el explorador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Seleccionar el directorio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Crear nuevo archivo, usar la extensión </a:t>
            </a:r>
            <a:r>
              <a:rPr lang="es-MX" sz="20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6644047" y="2573216"/>
            <a:ext cx="653568" cy="43423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187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indicating a computer software testing process">
            <a:extLst>
              <a:ext uri="{FF2B5EF4-FFF2-40B4-BE49-F238E27FC236}">
                <a16:creationId xmlns:a16="http://schemas.microsoft.com/office/drawing/2014/main" id="{F924BBAC-68C0-C10C-899D-04F548F068E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87D950-20C2-FD8D-B6D9-BDE3BFD4F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2513"/>
            <a:ext cx="6533265" cy="3674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7"/>
            </a:pPr>
            <a:r>
              <a:rPr lang="es-MX" sz="2000" dirty="0"/>
              <a:t>Introducir el código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("It works!");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   return 0;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6644047" y="2573215"/>
            <a:ext cx="1216276" cy="72096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069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indicating a computer software testing process">
            <a:extLst>
              <a:ext uri="{FF2B5EF4-FFF2-40B4-BE49-F238E27FC236}">
                <a16:creationId xmlns:a16="http://schemas.microsoft.com/office/drawing/2014/main" id="{81C6D2B1-D279-D5F9-E19C-12F1EBE27D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7F0062-76D3-58EF-6455-534EDBF65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7"/>
            </a:pPr>
            <a:r>
              <a:rPr lang="es-MX" sz="2000" dirty="0"/>
              <a:t>Introducir el código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("It works!");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   return 0;</a:t>
            </a:r>
          </a:p>
          <a:p>
            <a:pPr lvl="1"/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457200" indent="-457200">
              <a:buFont typeface="+mj-lt"/>
              <a:buAutoNum type="arabicPeriod" startAt="8"/>
            </a:pPr>
            <a:r>
              <a:rPr lang="es-MX" sz="2000" dirty="0">
                <a:solidFill>
                  <a:srgbClr val="002060"/>
                </a:solidFill>
              </a:rPr>
              <a:t>Del menú </a:t>
            </a:r>
            <a:r>
              <a:rPr lang="es-MX" sz="2000" dirty="0">
                <a:solidFill>
                  <a:srgbClr val="0070C0"/>
                </a:solidFill>
              </a:rPr>
              <a:t>Terminal</a:t>
            </a:r>
            <a:r>
              <a:rPr lang="es-MX" sz="2000" dirty="0">
                <a:solidFill>
                  <a:srgbClr val="002060"/>
                </a:solidFill>
              </a:rPr>
              <a:t> seleccionar </a:t>
            </a:r>
            <a:r>
              <a:rPr lang="es-MX" sz="2000" dirty="0">
                <a:solidFill>
                  <a:srgbClr val="0070C0"/>
                </a:solidFill>
              </a:rPr>
              <a:t>Run </a:t>
            </a:r>
            <a:r>
              <a:rPr lang="es-MX" sz="2000" dirty="0" err="1">
                <a:solidFill>
                  <a:srgbClr val="0070C0"/>
                </a:solidFill>
              </a:rPr>
              <a:t>Build</a:t>
            </a:r>
            <a:r>
              <a:rPr lang="es-MX" sz="2000" dirty="0">
                <a:solidFill>
                  <a:srgbClr val="0070C0"/>
                </a:solidFill>
              </a:rPr>
              <a:t> </a:t>
            </a:r>
            <a:r>
              <a:rPr lang="es-MX" sz="2000" dirty="0" err="1">
                <a:solidFill>
                  <a:srgbClr val="0070C0"/>
                </a:solidFill>
              </a:rPr>
              <a:t>Task</a:t>
            </a:r>
            <a:endParaRPr lang="es-MX" sz="2000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 startAt="8"/>
            </a:pPr>
            <a:r>
              <a:rPr lang="es-MX" sz="2000" dirty="0">
                <a:solidFill>
                  <a:srgbClr val="002060"/>
                </a:solidFill>
              </a:rPr>
              <a:t>Si pregunta, seleccionar</a:t>
            </a:r>
          </a:p>
          <a:p>
            <a:pPr lvl="1"/>
            <a:r>
              <a:rPr lang="es-MX" sz="1800" dirty="0">
                <a:solidFill>
                  <a:srgbClr val="FF0000"/>
                </a:solidFill>
              </a:rPr>
              <a:t>C/C++: gcc.exe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372003" y="2800711"/>
            <a:ext cx="1454924" cy="344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0C9150-42F5-B1DA-562D-0040D5C98C1A}"/>
              </a:ext>
            </a:extLst>
          </p:cNvPr>
          <p:cNvSpPr/>
          <p:nvPr/>
        </p:nvSpPr>
        <p:spPr>
          <a:xfrm>
            <a:off x="6329546" y="2240703"/>
            <a:ext cx="562097" cy="344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453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2CBF9178-96E2-AC15-3E2D-9272186DC11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CB3729-3283-0403-45D5-1D75E3CDF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4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Revisar salida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407628" y="3564690"/>
            <a:ext cx="5170861" cy="220671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262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A13FA565-907A-9159-F48B-60A721AC67A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CCD16C-132B-3A09-C51C-95DCEC89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4" y="2337626"/>
            <a:ext cx="6524175" cy="3669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Revisar salida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Corregir y compilar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407628" y="3564690"/>
            <a:ext cx="5170861" cy="86876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44515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indicating a computer software testing process">
            <a:extLst>
              <a:ext uri="{FF2B5EF4-FFF2-40B4-BE49-F238E27FC236}">
                <a16:creationId xmlns:a16="http://schemas.microsoft.com/office/drawing/2014/main" id="{120DFD01-6CA5-8204-296D-D0A5DF0668B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AADE5F-EE6D-2B74-5C5B-CC585D3D3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Revisar salida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Corregir y compilar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>
                <a:solidFill>
                  <a:srgbClr val="002060"/>
                </a:solidFill>
              </a:rPr>
              <a:t>Del menú </a:t>
            </a:r>
            <a:r>
              <a:rPr lang="es-MX" sz="2000" dirty="0">
                <a:solidFill>
                  <a:srgbClr val="0070C0"/>
                </a:solidFill>
              </a:rPr>
              <a:t>Run</a:t>
            </a:r>
            <a:r>
              <a:rPr lang="es-MX" sz="2000" dirty="0">
                <a:solidFill>
                  <a:srgbClr val="002060"/>
                </a:solidFill>
              </a:rPr>
              <a:t> seleccionar </a:t>
            </a:r>
            <a:r>
              <a:rPr lang="es-MX" sz="2000" dirty="0" err="1">
                <a:solidFill>
                  <a:srgbClr val="0070C0"/>
                </a:solidFill>
              </a:rPr>
              <a:t>Start</a:t>
            </a:r>
            <a:r>
              <a:rPr lang="es-MX" sz="2000" dirty="0">
                <a:solidFill>
                  <a:srgbClr val="0070C0"/>
                </a:solidFill>
              </a:rPr>
              <a:t> </a:t>
            </a:r>
            <a:r>
              <a:rPr lang="es-MX" sz="2000" dirty="0" err="1">
                <a:solidFill>
                  <a:srgbClr val="0070C0"/>
                </a:solidFill>
              </a:rPr>
              <a:t>debugging</a:t>
            </a:r>
            <a:endParaRPr lang="es-MX" sz="2000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 startAt="10"/>
            </a:pPr>
            <a:endParaRPr lang="es-MX" sz="2000" dirty="0"/>
          </a:p>
          <a:p>
            <a:pPr marL="457200" indent="-457200">
              <a:buFont typeface="+mj-lt"/>
              <a:buAutoNum type="arabicPeriod" startAt="10"/>
            </a:pPr>
            <a:endParaRPr lang="es-MX" sz="20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291745" y="2369241"/>
            <a:ext cx="1454924" cy="344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0C9150-42F5-B1DA-562D-0040D5C98C1A}"/>
              </a:ext>
            </a:extLst>
          </p:cNvPr>
          <p:cNvSpPr/>
          <p:nvPr/>
        </p:nvSpPr>
        <p:spPr>
          <a:xfrm>
            <a:off x="6171210" y="2277518"/>
            <a:ext cx="401586" cy="26380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431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CE3F7249-2660-46D5-63FD-66E56426B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AD274B-9C54-7462-4FDE-37F584EE3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Revisar salida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Corregir y compilar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>
                <a:solidFill>
                  <a:srgbClr val="002060"/>
                </a:solidFill>
              </a:rPr>
              <a:t>Del menú </a:t>
            </a:r>
            <a:r>
              <a:rPr lang="es-MX" sz="2000" dirty="0">
                <a:solidFill>
                  <a:srgbClr val="0070C0"/>
                </a:solidFill>
              </a:rPr>
              <a:t>Run</a:t>
            </a:r>
            <a:r>
              <a:rPr lang="es-MX" sz="2000" dirty="0">
                <a:solidFill>
                  <a:srgbClr val="002060"/>
                </a:solidFill>
              </a:rPr>
              <a:t> seleccionar </a:t>
            </a:r>
            <a:r>
              <a:rPr lang="es-MX" sz="2000" dirty="0" err="1">
                <a:solidFill>
                  <a:srgbClr val="0070C0"/>
                </a:solidFill>
              </a:rPr>
              <a:t>Start</a:t>
            </a:r>
            <a:r>
              <a:rPr lang="es-MX" sz="2000" dirty="0">
                <a:solidFill>
                  <a:srgbClr val="0070C0"/>
                </a:solidFill>
              </a:rPr>
              <a:t> </a:t>
            </a:r>
            <a:r>
              <a:rPr lang="es-MX" sz="2000" dirty="0" err="1">
                <a:solidFill>
                  <a:srgbClr val="0070C0"/>
                </a:solidFill>
              </a:rPr>
              <a:t>debugging</a:t>
            </a:r>
            <a:endParaRPr lang="es-MX" sz="2000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Seleccionar C++ GDB/LLDB</a:t>
            </a:r>
          </a:p>
          <a:p>
            <a:pPr marL="457200" indent="-457200">
              <a:buFont typeface="+mj-lt"/>
              <a:buAutoNum type="arabicPeriod" startAt="10"/>
            </a:pPr>
            <a:endParaRPr lang="es-MX" sz="20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798425" y="2575080"/>
            <a:ext cx="987830" cy="344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330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929C8C-F77B-7768-E5A9-249BE5362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MX" sz="5400" dirty="0"/>
              <a:t>Instalación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3DE7C-5839-4178-7EEC-40FD1113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200" dirty="0"/>
              <a:t>Descargar e instalar Visual </a:t>
            </a:r>
            <a:r>
              <a:rPr lang="es-MX" sz="2200" dirty="0" err="1"/>
              <a:t>Code</a:t>
            </a:r>
            <a:endParaRPr lang="es-MX" sz="2200" dirty="0"/>
          </a:p>
          <a:p>
            <a:pPr marL="0" indent="0">
              <a:buNone/>
            </a:pPr>
            <a:endParaRPr lang="es-MX" sz="2200" dirty="0"/>
          </a:p>
          <a:p>
            <a:pPr marL="0" indent="0">
              <a:buNone/>
            </a:pPr>
            <a:endParaRPr lang="es-MX" sz="2200" dirty="0"/>
          </a:p>
          <a:p>
            <a:pPr marL="0" indent="0">
              <a:buNone/>
            </a:pPr>
            <a:r>
              <a:rPr lang="es-MX" sz="2200" b="1" dirty="0"/>
              <a:t>https://code.visualstudio.com/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58E9B-2032-ED57-3577-60A0EB4BD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" r="4375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81067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37088238-8052-9E72-7000-D96F8689109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601CF3-7CFB-944B-29AE-E20A46F1F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Verificación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Revisar salida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Corregir y compilar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>
                <a:solidFill>
                  <a:srgbClr val="002060"/>
                </a:solidFill>
              </a:rPr>
              <a:t>Del menú </a:t>
            </a:r>
            <a:r>
              <a:rPr lang="es-MX" sz="2000" dirty="0">
                <a:solidFill>
                  <a:srgbClr val="0070C0"/>
                </a:solidFill>
              </a:rPr>
              <a:t>Run</a:t>
            </a:r>
            <a:r>
              <a:rPr lang="es-MX" sz="2000" dirty="0">
                <a:solidFill>
                  <a:srgbClr val="002060"/>
                </a:solidFill>
              </a:rPr>
              <a:t> seleccionar </a:t>
            </a:r>
            <a:r>
              <a:rPr lang="es-MX" sz="2000" dirty="0" err="1">
                <a:solidFill>
                  <a:srgbClr val="0070C0"/>
                </a:solidFill>
              </a:rPr>
              <a:t>Start</a:t>
            </a:r>
            <a:r>
              <a:rPr lang="es-MX" sz="2000" dirty="0">
                <a:solidFill>
                  <a:srgbClr val="0070C0"/>
                </a:solidFill>
              </a:rPr>
              <a:t> </a:t>
            </a:r>
            <a:r>
              <a:rPr lang="es-MX" sz="2000" dirty="0" err="1">
                <a:solidFill>
                  <a:srgbClr val="0070C0"/>
                </a:solidFill>
              </a:rPr>
              <a:t>debugging</a:t>
            </a:r>
            <a:endParaRPr lang="es-MX" sz="2000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Seleccionar C++ GDB/LLDB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es-MX" sz="2000" dirty="0"/>
              <a:t>Compilar y depurar usando </a:t>
            </a:r>
            <a:r>
              <a:rPr lang="es-MX" sz="2000" dirty="0">
                <a:solidFill>
                  <a:srgbClr val="0070C0"/>
                </a:solidFill>
              </a:rPr>
              <a:t>GCC</a:t>
            </a:r>
          </a:p>
          <a:p>
            <a:pPr marL="457200" indent="-457200">
              <a:buFont typeface="+mj-lt"/>
              <a:buAutoNum type="arabicPeriod" startAt="10"/>
            </a:pPr>
            <a:endParaRPr lang="es-MX" sz="20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798424" y="2575080"/>
            <a:ext cx="2666209" cy="344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394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indicating a computer software testing process">
            <a:extLst>
              <a:ext uri="{FF2B5EF4-FFF2-40B4-BE49-F238E27FC236}">
                <a16:creationId xmlns:a16="http://schemas.microsoft.com/office/drawing/2014/main" id="{88D019F7-66CC-C886-CE1E-9ED0065C40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6023773" cy="602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F19683-54EC-ECE7-CD4A-C5C6C8A81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313" y="2337625"/>
            <a:ext cx="6524176" cy="36698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4556881" cy="1600200"/>
          </a:xfrm>
        </p:spPr>
        <p:txBody>
          <a:bodyPr/>
          <a:lstStyle/>
          <a:p>
            <a:r>
              <a:rPr lang="es-MX" dirty="0"/>
              <a:t>¡Instalación completada!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F98879-5989-D8E2-C5F7-4554AC2FFA0A}"/>
              </a:ext>
            </a:extLst>
          </p:cNvPr>
          <p:cNvSpPr/>
          <p:nvPr/>
        </p:nvSpPr>
        <p:spPr>
          <a:xfrm>
            <a:off x="6454040" y="3378644"/>
            <a:ext cx="5124449" cy="2266094"/>
          </a:xfrm>
          <a:prstGeom prst="roundRect">
            <a:avLst>
              <a:gd name="adj" fmla="val 5138"/>
            </a:avLst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026" name="Picture 2" descr="the image of cat expressing success, anime cartoon style">
            <a:extLst>
              <a:ext uri="{FF2B5EF4-FFF2-40B4-BE49-F238E27FC236}">
                <a16:creationId xmlns:a16="http://schemas.microsoft.com/office/drawing/2014/main" id="{1A0BB528-3F6F-C1FC-9F2F-F9AEE97A4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11" y="2220311"/>
            <a:ext cx="3669849" cy="366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48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929C8C-F77B-7768-E5A9-249BE5362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MX" sz="5400"/>
              <a:t>Instalación</a:t>
            </a:r>
            <a:endParaRPr lang="es-MX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3DE7C-5839-4178-7EEC-40FD1113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200"/>
              <a:t>Descargar e instalar Visual Code</a:t>
            </a:r>
          </a:p>
          <a:p>
            <a:pPr marL="0" indent="0">
              <a:buNone/>
            </a:pPr>
            <a:endParaRPr lang="es-MX" sz="2200"/>
          </a:p>
          <a:p>
            <a:pPr marL="0" indent="0">
              <a:buNone/>
            </a:pPr>
            <a:endParaRPr lang="es-MX" sz="2200"/>
          </a:p>
          <a:p>
            <a:pPr marL="0" indent="0">
              <a:buNone/>
            </a:pPr>
            <a:r>
              <a:rPr lang="es-MX" sz="2200" b="1"/>
              <a:t>https://code.visualstudio.com/</a:t>
            </a:r>
            <a:endParaRPr lang="es-MX" sz="2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58E9B-2032-ED57-3577-60A0EB4BD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" r="4375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F5D6F8-96C1-640F-85D9-562EBA29C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584" y="2040142"/>
            <a:ext cx="3629532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399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67AE40-416A-EE84-77AF-A75E9B8E9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74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723C6DC-A2BD-7B94-A60B-12A4D347E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946" y="4314265"/>
            <a:ext cx="5552090" cy="1336081"/>
          </a:xfrm>
        </p:spPr>
        <p:txBody>
          <a:bodyPr anchor="b">
            <a:normAutofit/>
          </a:bodyPr>
          <a:lstStyle/>
          <a:p>
            <a:r>
              <a:rPr lang="es-MX" sz="4000" dirty="0"/>
              <a:t>Instalar extensión C/C++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5A06D42-A435-9249-2D4B-A280A70C4505}"/>
              </a:ext>
            </a:extLst>
          </p:cNvPr>
          <p:cNvSpPr/>
          <p:nvPr/>
        </p:nvSpPr>
        <p:spPr>
          <a:xfrm>
            <a:off x="412718" y="1227540"/>
            <a:ext cx="3894065" cy="1012937"/>
          </a:xfrm>
          <a:prstGeom prst="roundRect">
            <a:avLst>
              <a:gd name="adj" fmla="val 7679"/>
            </a:avLst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49C3D6-4461-529B-A327-A08DFD5BEA09}"/>
              </a:ext>
            </a:extLst>
          </p:cNvPr>
          <p:cNvSpPr/>
          <p:nvPr/>
        </p:nvSpPr>
        <p:spPr>
          <a:xfrm>
            <a:off x="412717" y="2961538"/>
            <a:ext cx="3894065" cy="1012937"/>
          </a:xfrm>
          <a:prstGeom prst="roundRect">
            <a:avLst>
              <a:gd name="adj" fmla="val 7679"/>
            </a:avLst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18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710924-CFCD-C7FF-54ED-53B9D3CC4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MX" sz="5400" dirty="0"/>
              <a:t>Instalación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CE18C-8B62-9282-FFAB-5F00F4EB0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200" dirty="0"/>
              <a:t>Descargar MinGW-x64</a:t>
            </a:r>
          </a:p>
          <a:p>
            <a:pPr marL="0" indent="0">
              <a:buNone/>
            </a:pPr>
            <a:endParaRPr lang="es-MX" sz="2200" dirty="0"/>
          </a:p>
          <a:p>
            <a:pPr marL="0" indent="0">
              <a:buNone/>
            </a:pPr>
            <a:r>
              <a:rPr lang="es-MX" sz="2200" b="1" dirty="0"/>
              <a:t>https://www.msys2.org/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841A5A-07D1-6613-235A-701A77244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9" b="-1"/>
          <a:stretch/>
        </p:blipFill>
        <p:spPr>
          <a:xfrm>
            <a:off x="5311702" y="-157008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901F6D2-A365-EC6C-D31E-5D0531F45994}"/>
              </a:ext>
            </a:extLst>
          </p:cNvPr>
          <p:cNvSpPr/>
          <p:nvPr/>
        </p:nvSpPr>
        <p:spPr>
          <a:xfrm>
            <a:off x="6920396" y="4920343"/>
            <a:ext cx="2108809" cy="625827"/>
          </a:xfrm>
          <a:prstGeom prst="roundRect">
            <a:avLst>
              <a:gd name="adj" fmla="val 7679"/>
            </a:avLst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00883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7DC91-B2E8-241B-5938-01C97535670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9AFAA-EDB0-F48A-DC63-DDBB52030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7325CA6-9764-29C3-DD3A-669E21D16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6475" y="2282031"/>
            <a:ext cx="7639050" cy="3438525"/>
          </a:xfrm>
        </p:spPr>
      </p:pic>
    </p:spTree>
    <p:extLst>
      <p:ext uri="{BB962C8B-B14F-4D97-AF65-F5344CB8AC3E}">
        <p14:creationId xmlns:p14="http://schemas.microsoft.com/office/powerpoint/2010/main" val="4046496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F840CD-711C-45EB-B5AF-52A628F07E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9AEAB-88D1-683C-8C81-71D502973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CFA10A2-4523-A3EF-50FC-475053B163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6475" y="2282031"/>
            <a:ext cx="7639050" cy="3438525"/>
          </a:xfrm>
        </p:spPr>
      </p:pic>
    </p:spTree>
    <p:extLst>
      <p:ext uri="{BB962C8B-B14F-4D97-AF65-F5344CB8AC3E}">
        <p14:creationId xmlns:p14="http://schemas.microsoft.com/office/powerpoint/2010/main" val="185534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40B6E5-98B2-6EF6-DF3B-81A84E917E3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b="12290"/>
          <a:stretch/>
        </p:blipFill>
        <p:spPr>
          <a:xfrm>
            <a:off x="0" y="0"/>
            <a:ext cx="12192000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C944CA-6262-93AC-7D9D-EE33D453D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400" dirty="0"/>
              <a:t>Instalación</a:t>
            </a:r>
            <a:endParaRPr lang="es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077CC-64CC-94FA-B38B-17B742B21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6475" y="2282031"/>
            <a:ext cx="7639050" cy="3438525"/>
          </a:xfrm>
        </p:spPr>
      </p:pic>
    </p:spTree>
    <p:extLst>
      <p:ext uri="{BB962C8B-B14F-4D97-AF65-F5344CB8AC3E}">
        <p14:creationId xmlns:p14="http://schemas.microsoft.com/office/powerpoint/2010/main" val="520945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0" ma:contentTypeDescription="Create a new document." ma:contentTypeScope="" ma:versionID="c3ce45cf46f70e1b1d43eec66fa7a80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2.xml><?xml version="1.0" encoding="utf-8"?>
<ds:datastoreItem xmlns:ds="http://schemas.openxmlformats.org/officeDocument/2006/customXml" ds:itemID="{17E784AC-4E73-46A9-B845-C15E0A104FCD}"/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3594</TotalTime>
  <Words>404</Words>
  <Application>Microsoft Office PowerPoint</Application>
  <PresentationFormat>Widescreen</PresentationFormat>
  <Paragraphs>116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Consolas</vt:lpstr>
      <vt:lpstr>iCiel Gotham Medium</vt:lpstr>
      <vt:lpstr>Roboto Mono</vt:lpstr>
      <vt:lpstr>Tema de Office</vt:lpstr>
      <vt:lpstr>Lenguaje C avanzado</vt:lpstr>
      <vt:lpstr>Instalación</vt:lpstr>
      <vt:lpstr>Instalación</vt:lpstr>
      <vt:lpstr>Instalación</vt:lpstr>
      <vt:lpstr>Instalar extensión C/C++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Instalación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Verificación</vt:lpstr>
      <vt:lpstr>¡Instalación completada!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35</cp:revision>
  <dcterms:created xsi:type="dcterms:W3CDTF">2023-06-13T23:37:32Z</dcterms:created>
  <dcterms:modified xsi:type="dcterms:W3CDTF">2023-06-30T22:19:37Z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